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0" r:id="rId2"/>
    <p:sldId id="313" r:id="rId3"/>
    <p:sldId id="307" r:id="rId4"/>
    <p:sldId id="308" r:id="rId5"/>
    <p:sldId id="306" r:id="rId6"/>
    <p:sldId id="314" r:id="rId7"/>
    <p:sldId id="315" r:id="rId8"/>
    <p:sldId id="316" r:id="rId9"/>
    <p:sldId id="317" r:id="rId10"/>
    <p:sldId id="318" r:id="rId11"/>
    <p:sldId id="320" r:id="rId12"/>
    <p:sldId id="319" r:id="rId13"/>
    <p:sldId id="321" r:id="rId14"/>
    <p:sldId id="309" r:id="rId15"/>
    <p:sldId id="322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6D"/>
    <a:srgbClr val="003366"/>
    <a:srgbClr val="6699CC"/>
    <a:srgbClr val="FF8000"/>
    <a:srgbClr val="0D2352"/>
    <a:srgbClr val="4A7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49" autoAdjust="0"/>
    <p:restoredTop sz="86364" autoAdjust="0"/>
  </p:normalViewPr>
  <p:slideViewPr>
    <p:cSldViewPr>
      <p:cViewPr>
        <p:scale>
          <a:sx n="105" d="100"/>
          <a:sy n="105" d="100"/>
        </p:scale>
        <p:origin x="-920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C1C8852-5635-8840-BFCD-5A18940887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757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70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52A224E-349B-B24A-979D-52E092307B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5350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Permission from Biology</a:t>
            </a:r>
          </a:p>
          <a:p>
            <a:r>
              <a:rPr lang="en-US" dirty="0" smtClean="0"/>
              <a:t>Permission</a:t>
            </a:r>
            <a:r>
              <a:rPr lang="en-US" baseline="0" dirty="0" smtClean="0"/>
              <a:t> from ELC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A224E-349B-B24A-979D-52E092307B9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97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Applied</a:t>
            </a:r>
          </a:p>
          <a:p>
            <a:r>
              <a:rPr lang="en-US" dirty="0" smtClean="0"/>
              <a:t>Non-passive (lecture)</a:t>
            </a:r>
          </a:p>
          <a:p>
            <a:r>
              <a:rPr lang="en-US" dirty="0" smtClean="0"/>
              <a:t>Build your understanding; not first principles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A224E-349B-B24A-979D-52E092307B9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189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A224E-349B-B24A-979D-52E092307B9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14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unfinished, I mean evolving,</a:t>
            </a:r>
            <a:r>
              <a:rPr lang="en-US" baseline="0" dirty="0" smtClean="0"/>
              <a:t> dynamic, up-to-date!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A224E-349B-B24A-979D-52E092307B9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039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unfinished, I mean evolving,</a:t>
            </a:r>
            <a:r>
              <a:rPr lang="en-US" baseline="0" dirty="0" smtClean="0"/>
              <a:t> dynamic, up-to-date!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A224E-349B-B24A-979D-52E092307B9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039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8600" y="6324600"/>
            <a:ext cx="8763000" cy="457200"/>
          </a:xfrm>
          <a:prstGeom prst="rect">
            <a:avLst/>
          </a:prstGeom>
        </p:spPr>
        <p:txBody>
          <a:bodyPr/>
          <a:lstStyle>
            <a:lvl1pPr>
              <a:defRPr sz="1400" b="1" i="0">
                <a:solidFill>
                  <a:srgbClr val="000090"/>
                </a:solidFill>
                <a:latin typeface="Univers Extended"/>
                <a:cs typeface="Univers Extended"/>
              </a:defRPr>
            </a:lvl1pPr>
          </a:lstStyle>
          <a:p>
            <a:r>
              <a:rPr lang="en-US" dirty="0" err="1" smtClean="0"/>
              <a:t>elc-help@nau.edu</a:t>
            </a:r>
            <a:r>
              <a:rPr lang="en-US" dirty="0" smtClean="0"/>
              <a:t> • Front Desk (928) 523-1629 • Faculty Help Line (928) 523-5554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792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8600" y="6324600"/>
            <a:ext cx="8763000" cy="457200"/>
          </a:xfrm>
          <a:prstGeom prst="rect">
            <a:avLst/>
          </a:prstGeom>
        </p:spPr>
        <p:txBody>
          <a:bodyPr/>
          <a:lstStyle>
            <a:lvl1pPr>
              <a:defRPr sz="1400" b="1" i="0">
                <a:solidFill>
                  <a:srgbClr val="000090"/>
                </a:solidFill>
                <a:latin typeface="Univers Extended"/>
                <a:cs typeface="Univers Extended"/>
              </a:defRPr>
            </a:lvl1pPr>
          </a:lstStyle>
          <a:p>
            <a:r>
              <a:rPr lang="fr-FR" smtClean="0"/>
              <a:t>elc-help@nau.edu • Front Desk (928) 523-1629 • Faculty Help Line (928) 523-5554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802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8600" y="6324600"/>
            <a:ext cx="8763000" cy="457200"/>
          </a:xfrm>
          <a:prstGeom prst="rect">
            <a:avLst/>
          </a:prstGeom>
        </p:spPr>
        <p:txBody>
          <a:bodyPr/>
          <a:lstStyle>
            <a:lvl1pPr>
              <a:defRPr sz="1400" b="1" i="0">
                <a:solidFill>
                  <a:srgbClr val="000090"/>
                </a:solidFill>
                <a:latin typeface="Univers Extended"/>
                <a:cs typeface="Univers Extended"/>
              </a:defRPr>
            </a:lvl1pPr>
          </a:lstStyle>
          <a:p>
            <a:r>
              <a:rPr lang="fr-FR" smtClean="0"/>
              <a:t>elc-help@nau.edu • Front Desk (928) 523-1629 • Faculty Help Line (928) 523-5554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601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8600" y="6324600"/>
            <a:ext cx="8763000" cy="457200"/>
          </a:xfrm>
          <a:prstGeom prst="rect">
            <a:avLst/>
          </a:prstGeom>
        </p:spPr>
        <p:txBody>
          <a:bodyPr/>
          <a:lstStyle>
            <a:lvl1pPr>
              <a:defRPr sz="1400" b="1" i="0">
                <a:solidFill>
                  <a:srgbClr val="000090"/>
                </a:solidFill>
                <a:latin typeface="Univers Extended"/>
                <a:cs typeface="Univers Extended"/>
              </a:defRPr>
            </a:lvl1pPr>
          </a:lstStyle>
          <a:p>
            <a:r>
              <a:rPr lang="fr-FR" smtClean="0"/>
              <a:t>elc-help@nau.edu • Front Desk (928) 523-1629 • Faculty Help Line (928) 523-5554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51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066800"/>
            <a:ext cx="194310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066800"/>
            <a:ext cx="56769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8600" y="6324600"/>
            <a:ext cx="8763000" cy="457200"/>
          </a:xfrm>
          <a:prstGeom prst="rect">
            <a:avLst/>
          </a:prstGeom>
        </p:spPr>
        <p:txBody>
          <a:bodyPr/>
          <a:lstStyle>
            <a:lvl1pPr>
              <a:defRPr sz="1400" b="1" i="0">
                <a:solidFill>
                  <a:srgbClr val="000090"/>
                </a:solidFill>
                <a:latin typeface="Univers Extended"/>
                <a:cs typeface="Univers Extended"/>
              </a:defRPr>
            </a:lvl1pPr>
          </a:lstStyle>
          <a:p>
            <a:r>
              <a:rPr lang="fr-FR" smtClean="0"/>
              <a:t>elc-help@nau.edu • Front Desk (928) 523-1629 • Faculty Help Line (928) 523-5554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995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10668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133600"/>
            <a:ext cx="3810000" cy="190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33600"/>
            <a:ext cx="3810000" cy="190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91000"/>
            <a:ext cx="3810000" cy="190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91000"/>
            <a:ext cx="3810000" cy="190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28600" y="6324600"/>
            <a:ext cx="8763000" cy="457200"/>
          </a:xfrm>
          <a:prstGeom prst="rect">
            <a:avLst/>
          </a:prstGeom>
        </p:spPr>
        <p:txBody>
          <a:bodyPr/>
          <a:lstStyle>
            <a:lvl1pPr>
              <a:defRPr sz="1400" b="1" i="0">
                <a:solidFill>
                  <a:srgbClr val="000090"/>
                </a:solidFill>
                <a:latin typeface="Univers Extended"/>
                <a:cs typeface="Univers Extended"/>
              </a:defRPr>
            </a:lvl1pPr>
          </a:lstStyle>
          <a:p>
            <a:r>
              <a:rPr lang="fr-FR" smtClean="0"/>
              <a:t>elc-help@nau.edu • Front Desk (928) 523-1629 • Faculty Help Line (928) 523-5554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252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396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133600"/>
            <a:ext cx="3810000" cy="396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8600" y="6324600"/>
            <a:ext cx="8763000" cy="457200"/>
          </a:xfrm>
          <a:prstGeom prst="rect">
            <a:avLst/>
          </a:prstGeom>
        </p:spPr>
        <p:txBody>
          <a:bodyPr/>
          <a:lstStyle>
            <a:lvl1pPr>
              <a:defRPr sz="1400" b="1" i="0">
                <a:solidFill>
                  <a:srgbClr val="000090"/>
                </a:solidFill>
                <a:latin typeface="Univers Extended"/>
                <a:cs typeface="Univers Extended"/>
              </a:defRPr>
            </a:lvl1pPr>
          </a:lstStyle>
          <a:p>
            <a:r>
              <a:rPr lang="fr-FR" smtClean="0"/>
              <a:t>elc-help@nau.edu • Front Desk (928) 523-1629 • Faculty Help Line (928) 523-5554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464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33600"/>
            <a:ext cx="3810000" cy="396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33600"/>
            <a:ext cx="3810000" cy="190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91000"/>
            <a:ext cx="3810000" cy="190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28600" y="6324600"/>
            <a:ext cx="8763000" cy="457200"/>
          </a:xfrm>
          <a:prstGeom prst="rect">
            <a:avLst/>
          </a:prstGeom>
        </p:spPr>
        <p:txBody>
          <a:bodyPr/>
          <a:lstStyle>
            <a:lvl1pPr>
              <a:defRPr sz="1400" b="1" i="0">
                <a:solidFill>
                  <a:srgbClr val="000090"/>
                </a:solidFill>
                <a:latin typeface="Univers Extended"/>
                <a:cs typeface="Univers Extended"/>
              </a:defRPr>
            </a:lvl1pPr>
          </a:lstStyle>
          <a:p>
            <a:r>
              <a:rPr lang="fr-FR" smtClean="0"/>
              <a:t>elc-help@nau.edu • Front Desk (928) 523-1629 • Faculty Help Line (928) 523-5554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066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133600"/>
            <a:ext cx="3810000" cy="190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91000"/>
            <a:ext cx="3810000" cy="190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2133600"/>
            <a:ext cx="3810000" cy="396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28600" y="6324600"/>
            <a:ext cx="8763000" cy="457200"/>
          </a:xfrm>
          <a:prstGeom prst="rect">
            <a:avLst/>
          </a:prstGeom>
        </p:spPr>
        <p:txBody>
          <a:bodyPr/>
          <a:lstStyle>
            <a:lvl1pPr>
              <a:defRPr sz="1400" b="1" i="0">
                <a:solidFill>
                  <a:srgbClr val="000090"/>
                </a:solidFill>
                <a:latin typeface="Univers Extended"/>
                <a:cs typeface="Univers Extended"/>
              </a:defRPr>
            </a:lvl1pPr>
          </a:lstStyle>
          <a:p>
            <a:r>
              <a:rPr lang="fr-FR" smtClean="0"/>
              <a:t>elc-help@nau.edu • Front Desk (928) 523-1629 • Faculty Help Line (928) 523-5554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869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8600" y="6324600"/>
            <a:ext cx="8763000" cy="457200"/>
          </a:xfrm>
          <a:prstGeom prst="rect">
            <a:avLst/>
          </a:prstGeom>
        </p:spPr>
        <p:txBody>
          <a:bodyPr/>
          <a:lstStyle>
            <a:lvl1pPr>
              <a:defRPr sz="1400" b="1" i="0">
                <a:solidFill>
                  <a:srgbClr val="000090"/>
                </a:solidFill>
                <a:latin typeface="Univers Extended"/>
                <a:cs typeface="Univers Extended"/>
              </a:defRPr>
            </a:lvl1pPr>
          </a:lstStyle>
          <a:p>
            <a:r>
              <a:rPr lang="fr-FR" smtClean="0"/>
              <a:t>elc-help@nau.edu • Front Desk (928) 523-1629 • Faculty Help Line (928) 523-5554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50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8600" y="6324600"/>
            <a:ext cx="8763000" cy="457200"/>
          </a:xfrm>
          <a:prstGeom prst="rect">
            <a:avLst/>
          </a:prstGeom>
        </p:spPr>
        <p:txBody>
          <a:bodyPr/>
          <a:lstStyle>
            <a:lvl1pPr>
              <a:defRPr sz="1400" b="1" i="0">
                <a:solidFill>
                  <a:srgbClr val="000090"/>
                </a:solidFill>
                <a:latin typeface="Univers Extended"/>
                <a:cs typeface="Univers Extended"/>
              </a:defRPr>
            </a:lvl1pPr>
          </a:lstStyle>
          <a:p>
            <a:r>
              <a:rPr lang="fr-FR" smtClean="0"/>
              <a:t>elc-help@nau.edu • Front Desk (928) 523-1629 • Faculty Help Line (928) 523-5554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590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8600" y="6324600"/>
            <a:ext cx="8763000" cy="457200"/>
          </a:xfrm>
          <a:prstGeom prst="rect">
            <a:avLst/>
          </a:prstGeom>
        </p:spPr>
        <p:txBody>
          <a:bodyPr/>
          <a:lstStyle>
            <a:lvl1pPr>
              <a:defRPr sz="1400" b="1" i="0">
                <a:solidFill>
                  <a:srgbClr val="000090"/>
                </a:solidFill>
                <a:latin typeface="Univers Extended"/>
                <a:cs typeface="Univers Extended"/>
              </a:defRPr>
            </a:lvl1pPr>
          </a:lstStyle>
          <a:p>
            <a:r>
              <a:rPr lang="fr-FR" smtClean="0"/>
              <a:t>elc-help@nau.edu • Front Desk (928) 523-1629 • Faculty Help Line (928) 523-5554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586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28600" y="6324600"/>
            <a:ext cx="8763000" cy="457200"/>
          </a:xfrm>
          <a:prstGeom prst="rect">
            <a:avLst/>
          </a:prstGeom>
        </p:spPr>
        <p:txBody>
          <a:bodyPr/>
          <a:lstStyle>
            <a:lvl1pPr>
              <a:defRPr sz="1400" b="1" i="0">
                <a:solidFill>
                  <a:srgbClr val="000090"/>
                </a:solidFill>
                <a:latin typeface="Univers Extended"/>
                <a:cs typeface="Univers Extended"/>
              </a:defRPr>
            </a:lvl1pPr>
          </a:lstStyle>
          <a:p>
            <a:r>
              <a:rPr lang="fr-FR" smtClean="0"/>
              <a:t>elc-help@nau.edu • Front Desk (928) 523-1629 • Faculty Help Line (928) 523-5554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018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8600" y="6324600"/>
            <a:ext cx="8763000" cy="457200"/>
          </a:xfrm>
          <a:prstGeom prst="rect">
            <a:avLst/>
          </a:prstGeom>
        </p:spPr>
        <p:txBody>
          <a:bodyPr/>
          <a:lstStyle>
            <a:lvl1pPr>
              <a:defRPr sz="1400" b="1" i="0">
                <a:solidFill>
                  <a:srgbClr val="000090"/>
                </a:solidFill>
                <a:latin typeface="Univers Extended"/>
                <a:cs typeface="Univers Extended"/>
              </a:defRPr>
            </a:lvl1pPr>
          </a:lstStyle>
          <a:p>
            <a:r>
              <a:rPr lang="fr-FR" smtClean="0"/>
              <a:t>elc-help@nau.edu • Front Desk (928) 523-1629 • Faculty Help Line (928) 523-5554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820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8600" y="6324600"/>
            <a:ext cx="8763000" cy="457200"/>
          </a:xfrm>
          <a:prstGeom prst="rect">
            <a:avLst/>
          </a:prstGeom>
        </p:spPr>
        <p:txBody>
          <a:bodyPr/>
          <a:lstStyle>
            <a:lvl1pPr>
              <a:defRPr sz="1400" b="1" i="0">
                <a:solidFill>
                  <a:srgbClr val="000090"/>
                </a:solidFill>
                <a:latin typeface="Univers Extended"/>
                <a:cs typeface="Univers Extended"/>
              </a:defRPr>
            </a:lvl1pPr>
          </a:lstStyle>
          <a:p>
            <a:r>
              <a:rPr lang="fr-FR" smtClean="0"/>
              <a:t>elc-help@nau.edu • Front Desk (928) 523-1629 • Faculty Help Line (928) 523-5554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333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0"/>
            <a:ext cx="7239000" cy="2209800"/>
          </a:xfrm>
        </p:spPr>
        <p:txBody>
          <a:bodyPr/>
          <a:lstStyle>
            <a:lvl1pPr algn="l">
              <a:defRPr sz="2800" baseline="0">
                <a:solidFill>
                  <a:srgbClr val="800000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600" y="4724400"/>
            <a:ext cx="7543800" cy="1295400"/>
          </a:xfrm>
        </p:spPr>
        <p:txBody>
          <a:bodyPr/>
          <a:lstStyle>
            <a:lvl1pPr marL="0" indent="0" algn="l">
              <a:buNone/>
              <a:defRPr sz="2400" b="0" i="1">
                <a:solidFill>
                  <a:srgbClr val="00806D"/>
                </a:solidFill>
                <a:latin typeface="Univers 57 Condensed"/>
                <a:cs typeface="Univers 57 Condensed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Presenters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8600" y="6324600"/>
            <a:ext cx="8763000" cy="457200"/>
          </a:xfrm>
          <a:prstGeom prst="rect">
            <a:avLst/>
          </a:prstGeom>
        </p:spPr>
        <p:txBody>
          <a:bodyPr/>
          <a:lstStyle>
            <a:lvl1pPr>
              <a:defRPr sz="1400" b="1" i="0">
                <a:solidFill>
                  <a:srgbClr val="000090"/>
                </a:solidFill>
                <a:latin typeface="Univers Extended"/>
                <a:cs typeface="Univers Extended"/>
              </a:defRPr>
            </a:lvl1pPr>
          </a:lstStyle>
          <a:p>
            <a:r>
              <a:rPr lang="fr-FR" smtClean="0"/>
              <a:t>elc-help@nau.edu • Front Desk (928) 523-1629 • Faculty Help Line (928) 523-5554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453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685800" y="1143000"/>
            <a:ext cx="3200400" cy="4876800"/>
          </a:xfrm>
          <a:prstGeom prst="roundRect">
            <a:avLst/>
          </a:prstGeom>
          <a:solidFill>
            <a:schemeClr val="bg1"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14300"/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16" y="1143000"/>
            <a:ext cx="3357766" cy="4861033"/>
          </a:xfrm>
          <a:prstGeom prst="rect">
            <a:avLst/>
          </a:prstGeom>
        </p:spPr>
      </p:pic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8600" y="6324600"/>
            <a:ext cx="8763000" cy="457200"/>
          </a:xfrm>
          <a:prstGeom prst="rect">
            <a:avLst/>
          </a:prstGeom>
        </p:spPr>
        <p:txBody>
          <a:bodyPr/>
          <a:lstStyle>
            <a:lvl1pPr>
              <a:defRPr sz="1400" b="1" i="0">
                <a:solidFill>
                  <a:srgbClr val="000090"/>
                </a:solidFill>
                <a:latin typeface="Univers Extended"/>
                <a:cs typeface="Univers Extended"/>
              </a:defRPr>
            </a:lvl1pPr>
          </a:lstStyle>
          <a:p>
            <a:r>
              <a:rPr lang="fr-FR" smtClean="0"/>
              <a:t>elc-help@nau.edu • Front Desk (928) 523-1629 • Faculty Help Line (928) 523-5554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06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668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9143992" cy="1037078"/>
          </a:xfrm>
          <a:prstGeom prst="rect">
            <a:avLst/>
          </a:prstGeom>
        </p:spPr>
      </p:pic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8600" y="6324600"/>
            <a:ext cx="8763000" cy="457200"/>
          </a:xfrm>
          <a:prstGeom prst="rect">
            <a:avLst/>
          </a:prstGeom>
        </p:spPr>
        <p:txBody>
          <a:bodyPr/>
          <a:lstStyle>
            <a:lvl1pPr>
              <a:defRPr sz="1400" b="1" i="0">
                <a:solidFill>
                  <a:srgbClr val="000090"/>
                </a:solidFill>
                <a:latin typeface="Univers Extended"/>
                <a:cs typeface="Univers Extended"/>
              </a:defRPr>
            </a:lvl1pPr>
          </a:lstStyle>
          <a:p>
            <a:r>
              <a:rPr lang="en-US" dirty="0" err="1" smtClean="0"/>
              <a:t>elc-help@nau.edu</a:t>
            </a:r>
            <a:r>
              <a:rPr lang="en-US" dirty="0" smtClean="0"/>
              <a:t> • Front Desk (928) 523-1629 • Faculty Help Line (928) 523-5554</a:t>
            </a:r>
          </a:p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4" r:id="rId8"/>
    <p:sldLayoutId id="2147483667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0D235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0D2352"/>
          </a:solidFill>
          <a:latin typeface="Verdana" charset="0"/>
          <a:ea typeface="ＭＳ Ｐゴシック" charset="0"/>
          <a:cs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0D2352"/>
          </a:solidFill>
          <a:latin typeface="Verdana" charset="0"/>
          <a:ea typeface="ＭＳ Ｐゴシック" charset="0"/>
          <a:cs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0D2352"/>
          </a:solidFill>
          <a:latin typeface="Verdana" charset="0"/>
          <a:ea typeface="ＭＳ Ｐゴシック" charset="0"/>
          <a:cs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0D2352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0D2352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0D2352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0D2352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0D2352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4A7764"/>
        </a:buClr>
        <a:buSzPct val="85000"/>
        <a:buFont typeface="Wingdings" charset="0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D2352"/>
        </a:buClr>
        <a:buSzPct val="90000"/>
        <a:buFont typeface="Times" charset="0"/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4A7764"/>
        </a:buClr>
        <a:buSzPct val="75000"/>
        <a:buChar char="°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D235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4A7764"/>
        </a:buClr>
        <a:buSzPct val="70000"/>
        <a:buChar char="&gt;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4A7764"/>
        </a:buClr>
        <a:buSzPct val="70000"/>
        <a:buChar char="&gt;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4A7764"/>
        </a:buClr>
        <a:buSzPct val="70000"/>
        <a:buChar char="&gt;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4A7764"/>
        </a:buClr>
        <a:buSzPct val="70000"/>
        <a:buChar char="&gt;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4A7764"/>
        </a:buClr>
        <a:buSzPct val="70000"/>
        <a:buChar char="&gt;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bs.org/wgbh/nova/body/extract-your-dna.html" TargetMode="External"/><Relationship Id="rId3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hm.ac.uk/nature-online/science-of-natural-history/expeditions-collecting/beagle-voyage/" TargetMode="External"/><Relationship Id="rId3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2.nau.edu/lrm22/lesson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hmo.org" TargetMode="External"/><Relationship Id="rId4" Type="http://schemas.openxmlformats.org/officeDocument/2006/relationships/image" Target="../media/image8.jpg"/><Relationship Id="rId5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het.colorado.edu/sims/build-a-molecule/build-a-molecule_en.jnlp" TargetMode="External"/><Relationship Id="rId3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icroscopy-uk.org.uk/index.html?http://www.microscopy-uk.org.uk/pond/index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 100L: My experience teaching a fully online lab science class at NAU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4267200"/>
            <a:ext cx="7543800" cy="1896595"/>
          </a:xfrm>
        </p:spPr>
        <p:txBody>
          <a:bodyPr/>
          <a:lstStyle/>
          <a:p>
            <a:r>
              <a:rPr lang="en-US" dirty="0" smtClean="0"/>
              <a:t>Larry MacPhee</a:t>
            </a:r>
          </a:p>
          <a:p>
            <a:r>
              <a:rPr lang="en-US" dirty="0" smtClean="0"/>
              <a:t>Associate Director of e-Learning</a:t>
            </a:r>
          </a:p>
          <a:p>
            <a:r>
              <a:rPr lang="en-US" dirty="0" smtClean="0"/>
              <a:t>Northern Arizona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196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382000" cy="838200"/>
          </a:xfrm>
        </p:spPr>
        <p:txBody>
          <a:bodyPr/>
          <a:lstStyle/>
          <a:p>
            <a:r>
              <a:rPr lang="en-US" dirty="0" smtClean="0"/>
              <a:t>Genetics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90800" y="1905000"/>
            <a:ext cx="4495800" cy="25146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DNA Extraction</a:t>
            </a:r>
            <a:endParaRPr lang="en-US" dirty="0" smtClean="0"/>
          </a:p>
          <a:p>
            <a:r>
              <a:rPr lang="en-US" dirty="0" smtClean="0"/>
              <a:t>The Double Helix</a:t>
            </a:r>
          </a:p>
          <a:p>
            <a:r>
              <a:rPr lang="en-US" dirty="0" smtClean="0"/>
              <a:t>DNA Models</a:t>
            </a:r>
          </a:p>
          <a:p>
            <a:r>
              <a:rPr lang="en-US" dirty="0" smtClean="0"/>
              <a:t>Baby Lab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3" name="Picture 2" descr="LAB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938712"/>
            <a:ext cx="8610600" cy="161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249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382000" cy="838200"/>
          </a:xfrm>
        </p:spPr>
        <p:txBody>
          <a:bodyPr/>
          <a:lstStyle/>
          <a:p>
            <a:r>
              <a:rPr lang="en-US" dirty="0" smtClean="0"/>
              <a:t>Physiology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90800" y="1905000"/>
            <a:ext cx="4495800" cy="2514600"/>
          </a:xfrm>
        </p:spPr>
        <p:txBody>
          <a:bodyPr/>
          <a:lstStyle/>
          <a:p>
            <a:r>
              <a:rPr lang="en-US" dirty="0" smtClean="0"/>
              <a:t>Human Senses Lab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3" name="Picture 2" descr="LAB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014912"/>
            <a:ext cx="8610600" cy="161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47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382000" cy="838200"/>
          </a:xfrm>
        </p:spPr>
        <p:txBody>
          <a:bodyPr/>
          <a:lstStyle/>
          <a:p>
            <a:r>
              <a:rPr lang="en-US" dirty="0" smtClean="0"/>
              <a:t>Evolution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90800" y="1905000"/>
            <a:ext cx="4495800" cy="2514600"/>
          </a:xfrm>
        </p:spPr>
        <p:txBody>
          <a:bodyPr/>
          <a:lstStyle/>
          <a:p>
            <a:r>
              <a:rPr lang="en-US" dirty="0" smtClean="0"/>
              <a:t>Natural Selection</a:t>
            </a:r>
          </a:p>
          <a:p>
            <a:pPr lvl="1"/>
            <a:r>
              <a:rPr lang="en-US" dirty="0" smtClean="0">
                <a:hlinkClick r:id="rId2"/>
              </a:rPr>
              <a:t>Darwin’s Voyage</a:t>
            </a:r>
            <a:endParaRPr lang="en-US" dirty="0" smtClean="0"/>
          </a:p>
          <a:p>
            <a:pPr lvl="1"/>
            <a:r>
              <a:rPr lang="en-US" dirty="0" smtClean="0"/>
              <a:t>Bird Beak Lab</a:t>
            </a:r>
          </a:p>
          <a:p>
            <a:r>
              <a:rPr lang="en-US" dirty="0" smtClean="0"/>
              <a:t>Geologic Timeline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 descr="LAB5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953000"/>
            <a:ext cx="89408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48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382000" cy="838200"/>
          </a:xfrm>
        </p:spPr>
        <p:txBody>
          <a:bodyPr/>
          <a:lstStyle/>
          <a:p>
            <a:r>
              <a:rPr lang="en-US" dirty="0" smtClean="0"/>
              <a:t>Ecology/Biodiversity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90800" y="1905000"/>
            <a:ext cx="4495800" cy="2514600"/>
          </a:xfrm>
        </p:spPr>
        <p:txBody>
          <a:bodyPr/>
          <a:lstStyle/>
          <a:p>
            <a:r>
              <a:rPr lang="en-US" dirty="0" smtClean="0"/>
              <a:t>Bottle Biology</a:t>
            </a:r>
          </a:p>
          <a:p>
            <a:r>
              <a:rPr lang="en-US" dirty="0" smtClean="0"/>
              <a:t>Recycling</a:t>
            </a:r>
          </a:p>
          <a:p>
            <a:r>
              <a:rPr lang="en-US" dirty="0" smtClean="0"/>
              <a:t>Classification</a:t>
            </a:r>
          </a:p>
          <a:p>
            <a:r>
              <a:rPr lang="en-US" dirty="0" smtClean="0"/>
              <a:t>Disease Lab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 descr="bottle_biosphe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267" y="2133600"/>
            <a:ext cx="1605333" cy="4343400"/>
          </a:xfrm>
          <a:prstGeom prst="rect">
            <a:avLst/>
          </a:prstGeom>
        </p:spPr>
      </p:pic>
      <p:pic>
        <p:nvPicPr>
          <p:cNvPr id="7" name="Picture 6" descr="recyc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895600"/>
            <a:ext cx="1534732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469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382000" cy="838200"/>
          </a:xfrm>
        </p:spPr>
        <p:txBody>
          <a:bodyPr/>
          <a:lstStyle/>
          <a:p>
            <a:r>
              <a:rPr lang="en-US" dirty="0" smtClean="0"/>
              <a:t>A good online class should be…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905000"/>
            <a:ext cx="4267200" cy="4724400"/>
          </a:xfrm>
        </p:spPr>
        <p:txBody>
          <a:bodyPr/>
          <a:lstStyle/>
          <a:p>
            <a:r>
              <a:rPr lang="en-US" dirty="0" smtClean="0"/>
              <a:t>Challenging</a:t>
            </a:r>
          </a:p>
          <a:p>
            <a:r>
              <a:rPr lang="en-US" dirty="0" smtClean="0"/>
              <a:t>Interesting (Fun?)</a:t>
            </a:r>
          </a:p>
          <a:p>
            <a:r>
              <a:rPr lang="en-US" dirty="0" smtClean="0"/>
              <a:t>Attractive</a:t>
            </a:r>
          </a:p>
          <a:p>
            <a:r>
              <a:rPr lang="en-US" dirty="0" smtClean="0"/>
              <a:t>Intuitive</a:t>
            </a:r>
          </a:p>
          <a:p>
            <a:r>
              <a:rPr lang="en-US" dirty="0" smtClean="0"/>
              <a:t>Interactive</a:t>
            </a:r>
          </a:p>
          <a:p>
            <a:r>
              <a:rPr lang="en-US" dirty="0" smtClean="0"/>
              <a:t>Hands-on</a:t>
            </a:r>
          </a:p>
          <a:p>
            <a:r>
              <a:rPr lang="en-US" dirty="0" smtClean="0"/>
              <a:t>Scalable</a:t>
            </a:r>
          </a:p>
          <a:p>
            <a:r>
              <a:rPr lang="en-US" dirty="0" smtClean="0"/>
              <a:t>Unfinished!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8052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382000" cy="838200"/>
          </a:xfrm>
        </p:spPr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505200"/>
            <a:ext cx="78486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3"/>
              </a:rPr>
              <a:t>http://www2.nau.edu/lrm22/lessons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4831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219200"/>
            <a:ext cx="7772400" cy="838200"/>
          </a:xfrm>
        </p:spPr>
        <p:txBody>
          <a:bodyPr/>
          <a:lstStyle/>
          <a:p>
            <a:r>
              <a:rPr lang="en-US" dirty="0" smtClean="0"/>
              <a:t>Origins?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2438400"/>
            <a:ext cx="8534400" cy="2133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 Spring 2012, Dr. Patrick </a:t>
            </a:r>
            <a:r>
              <a:rPr lang="en-US" dirty="0" err="1" smtClean="0"/>
              <a:t>Deegan</a:t>
            </a:r>
            <a:r>
              <a:rPr lang="en-US" dirty="0" smtClean="0"/>
              <a:t>, Assoc. Dean of Extended Campuses, asked if I was interested in developing an online lab </a:t>
            </a:r>
            <a:r>
              <a:rPr lang="en-US" dirty="0"/>
              <a:t>science </a:t>
            </a:r>
            <a:r>
              <a:rPr lang="en-US" dirty="0" smtClean="0"/>
              <a:t>class…</a:t>
            </a:r>
          </a:p>
        </p:txBody>
      </p:sp>
      <p:pic>
        <p:nvPicPr>
          <p:cNvPr id="7" name="Picture 6" descr="Getting_Start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5029200"/>
            <a:ext cx="8940797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54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47800"/>
            <a:ext cx="7772400" cy="838200"/>
          </a:xfrm>
        </p:spPr>
        <p:txBody>
          <a:bodyPr/>
          <a:lstStyle/>
          <a:p>
            <a:r>
              <a:rPr lang="en-US" dirty="0" smtClean="0"/>
              <a:t>Labs are Active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2667000"/>
            <a:ext cx="4038600" cy="2971800"/>
          </a:xfrm>
        </p:spPr>
        <p:txBody>
          <a:bodyPr/>
          <a:lstStyle/>
          <a:p>
            <a:r>
              <a:rPr lang="en-US" i="1" dirty="0" smtClean="0"/>
              <a:t>practical</a:t>
            </a:r>
          </a:p>
          <a:p>
            <a:r>
              <a:rPr lang="en-US" i="1" dirty="0" smtClean="0"/>
              <a:t>hands-on</a:t>
            </a:r>
          </a:p>
          <a:p>
            <a:r>
              <a:rPr lang="en-US" i="1" dirty="0" smtClean="0"/>
              <a:t>constructivist</a:t>
            </a:r>
          </a:p>
          <a:p>
            <a:r>
              <a:rPr lang="en-US" i="1" dirty="0" smtClean="0"/>
              <a:t>participatory</a:t>
            </a:r>
          </a:p>
        </p:txBody>
      </p:sp>
    </p:spTree>
    <p:extLst>
      <p:ext uri="{BB962C8B-B14F-4D97-AF65-F5344CB8AC3E}">
        <p14:creationId xmlns:p14="http://schemas.microsoft.com/office/powerpoint/2010/main" val="1977413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52600"/>
            <a:ext cx="7772400" cy="838200"/>
          </a:xfrm>
        </p:spPr>
        <p:txBody>
          <a:bodyPr/>
          <a:lstStyle/>
          <a:p>
            <a:r>
              <a:rPr lang="en-US" dirty="0" smtClean="0"/>
              <a:t>Online Learning?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352800"/>
            <a:ext cx="7772400" cy="1371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But how do you build </a:t>
            </a:r>
            <a:r>
              <a:rPr lang="en-US" i="1" dirty="0" smtClean="0"/>
              <a:t>active </a:t>
            </a:r>
            <a:r>
              <a:rPr lang="en-US" i="1" dirty="0"/>
              <a:t>learning</a:t>
            </a:r>
            <a:r>
              <a:rPr lang="en-US" dirty="0"/>
              <a:t> into an </a:t>
            </a:r>
            <a:r>
              <a:rPr lang="en-US" i="1" u="sng" dirty="0"/>
              <a:t>online</a:t>
            </a:r>
            <a:r>
              <a:rPr lang="en-US" dirty="0"/>
              <a:t> class</a:t>
            </a:r>
            <a:r>
              <a:rPr lang="en-US" dirty="0" smtClean="0"/>
              <a:t>? Ideas?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99431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8153400" cy="3962400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smtClean="0"/>
              <a:t>I tried to design the class around “active learning” principles.</a:t>
            </a:r>
          </a:p>
          <a:p>
            <a:endParaRPr lang="en-US" sz="1600" b="1" dirty="0" smtClean="0"/>
          </a:p>
          <a:p>
            <a:r>
              <a:rPr lang="en-US" sz="1800" b="1" dirty="0" smtClean="0"/>
              <a:t>Comprehension</a:t>
            </a:r>
            <a:r>
              <a:rPr lang="en-US" sz="1800" dirty="0" smtClean="0"/>
              <a:t>: Students better comprehend new information when they (or their instructors) can link it to prior knowledge.</a:t>
            </a:r>
            <a:endParaRPr lang="en-US" sz="1800" b="1" dirty="0" smtClean="0"/>
          </a:p>
          <a:p>
            <a:r>
              <a:rPr lang="en-US" sz="1800" b="1" dirty="0" smtClean="0"/>
              <a:t>Recall</a:t>
            </a:r>
            <a:r>
              <a:rPr lang="en-US" sz="1800" dirty="0" smtClean="0"/>
              <a:t>: Students have better recall when they </a:t>
            </a:r>
            <a:r>
              <a:rPr lang="en-US" sz="1800" i="1" dirty="0" smtClean="0"/>
              <a:t>understand</a:t>
            </a:r>
            <a:r>
              <a:rPr lang="en-US" sz="1800" dirty="0" smtClean="0"/>
              <a:t> rather than memorize key concepts.</a:t>
            </a:r>
          </a:p>
          <a:p>
            <a:r>
              <a:rPr lang="en-US" sz="1800" b="1" dirty="0" smtClean="0"/>
              <a:t>Application</a:t>
            </a:r>
            <a:r>
              <a:rPr lang="en-US" sz="1800" dirty="0" smtClean="0"/>
              <a:t>: Students develop better understanding when they attempt to apply what they know to solve novel problems.</a:t>
            </a:r>
            <a:endParaRPr lang="en-US" sz="1800" dirty="0"/>
          </a:p>
          <a:p>
            <a:r>
              <a:rPr lang="en-US" sz="1800" b="1" dirty="0" smtClean="0"/>
              <a:t>Group Work</a:t>
            </a:r>
            <a:r>
              <a:rPr lang="en-US" sz="1800" dirty="0" smtClean="0"/>
              <a:t>: Students learn more effectively when working as part of a group</a:t>
            </a:r>
            <a:r>
              <a:rPr lang="en-US" sz="1800" dirty="0"/>
              <a:t> </a:t>
            </a:r>
            <a:r>
              <a:rPr lang="en-US" sz="1800" dirty="0" smtClean="0"/>
              <a:t>or when helping each other out.</a:t>
            </a:r>
          </a:p>
          <a:p>
            <a:r>
              <a:rPr lang="en-US" sz="1800" b="1" dirty="0" smtClean="0"/>
              <a:t>Presentations</a:t>
            </a:r>
            <a:r>
              <a:rPr lang="en-US" sz="1800" dirty="0" smtClean="0"/>
              <a:t>: Students develop the best grasp of concepts when they are required to present to others.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6248400"/>
            <a:ext cx="67415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www.facultyfocus.com</a:t>
            </a:r>
            <a:r>
              <a:rPr lang="en-US" sz="1200" dirty="0"/>
              <a:t>/articles/teaching-and-learning/five-key-principles-of-active-</a:t>
            </a:r>
            <a:r>
              <a:rPr lang="en-US" sz="1200" dirty="0" smtClean="0"/>
              <a:t>learning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65235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382000" cy="838200"/>
          </a:xfrm>
        </p:spPr>
        <p:txBody>
          <a:bodyPr/>
          <a:lstStyle/>
          <a:p>
            <a:r>
              <a:rPr lang="en-US" dirty="0" smtClean="0"/>
              <a:t>Let’s take a look…</a:t>
            </a:r>
            <a:endParaRPr lang="en-US" dirty="0"/>
          </a:p>
        </p:txBody>
      </p:sp>
      <p:pic>
        <p:nvPicPr>
          <p:cNvPr id="3" name="Picture 2" descr="Screen shot 2013-02-05 at 1.03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819400"/>
            <a:ext cx="4318000" cy="1295400"/>
          </a:xfrm>
          <a:prstGeom prst="rect">
            <a:avLst/>
          </a:prstGeom>
        </p:spPr>
      </p:pic>
      <p:pic>
        <p:nvPicPr>
          <p:cNvPr id="7" name="Picture 6" descr="banner_mai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4876800"/>
            <a:ext cx="8128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78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nny_and_dropp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921000"/>
            <a:ext cx="2108200" cy="2108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382000" cy="838200"/>
          </a:xfrm>
        </p:spPr>
        <p:txBody>
          <a:bodyPr/>
          <a:lstStyle/>
          <a:p>
            <a:r>
              <a:rPr lang="en-US" dirty="0" smtClean="0"/>
              <a:t>Principles of Science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905000" y="1981200"/>
            <a:ext cx="4495800" cy="2514600"/>
          </a:xfrm>
        </p:spPr>
        <p:txBody>
          <a:bodyPr/>
          <a:lstStyle/>
          <a:p>
            <a:r>
              <a:rPr lang="en-US" dirty="0" smtClean="0"/>
              <a:t>Critical Thinking</a:t>
            </a:r>
          </a:p>
          <a:p>
            <a:pPr lvl="1"/>
            <a:r>
              <a:rPr lang="en-US" dirty="0" smtClean="0">
                <a:hlinkClick r:id="rId3"/>
              </a:rPr>
              <a:t>DHMO</a:t>
            </a:r>
            <a:endParaRPr lang="en-US" dirty="0" smtClean="0"/>
          </a:p>
          <a:p>
            <a:r>
              <a:rPr lang="en-US" dirty="0" smtClean="0"/>
              <a:t>Scientific Method</a:t>
            </a:r>
          </a:p>
          <a:p>
            <a:pPr lvl="1"/>
            <a:r>
              <a:rPr lang="en-US" dirty="0" smtClean="0"/>
              <a:t>Water Drops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9" name="Picture 8" descr="LAB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029200"/>
            <a:ext cx="8534400" cy="1447800"/>
          </a:xfrm>
          <a:prstGeom prst="rect">
            <a:avLst/>
          </a:prstGeom>
        </p:spPr>
      </p:pic>
      <p:pic>
        <p:nvPicPr>
          <p:cNvPr id="5" name="Picture 4" descr="DMRDlogo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667000"/>
            <a:ext cx="25146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69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382000" cy="838200"/>
          </a:xfrm>
        </p:spPr>
        <p:txBody>
          <a:bodyPr/>
          <a:lstStyle/>
          <a:p>
            <a:r>
              <a:rPr lang="en-US" dirty="0" smtClean="0"/>
              <a:t>Biochemistry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90800" y="1905000"/>
            <a:ext cx="4495800" cy="25146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Molecule Builder</a:t>
            </a:r>
            <a:endParaRPr lang="en-US" dirty="0" smtClean="0"/>
          </a:p>
          <a:p>
            <a:r>
              <a:rPr lang="en-US" dirty="0" smtClean="0"/>
              <a:t>Calorie Lab</a:t>
            </a:r>
          </a:p>
          <a:p>
            <a:r>
              <a:rPr lang="en-US" dirty="0" smtClean="0"/>
              <a:t>Diet Analysis</a:t>
            </a:r>
          </a:p>
          <a:p>
            <a:r>
              <a:rPr lang="en-US" dirty="0" smtClean="0"/>
              <a:t>Chromatography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3" name="Picture 2" descr="LAB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014912"/>
            <a:ext cx="8610600" cy="161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315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382000" cy="838200"/>
          </a:xfrm>
        </p:spPr>
        <p:txBody>
          <a:bodyPr/>
          <a:lstStyle/>
          <a:p>
            <a:r>
              <a:rPr lang="en-US" dirty="0" smtClean="0"/>
              <a:t>Cell Biology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90800" y="1905000"/>
            <a:ext cx="4495800" cy="2514600"/>
          </a:xfrm>
        </p:spPr>
        <p:txBody>
          <a:bodyPr/>
          <a:lstStyle/>
          <a:p>
            <a:r>
              <a:rPr lang="en-US" dirty="0" smtClean="0"/>
              <a:t>Microscopy</a:t>
            </a:r>
          </a:p>
          <a:p>
            <a:pPr lvl="1"/>
            <a:r>
              <a:rPr lang="en-US" dirty="0" smtClean="0">
                <a:hlinkClick r:id="rId2"/>
              </a:rPr>
              <a:t>Pond Organisms</a:t>
            </a:r>
            <a:endParaRPr lang="en-US" dirty="0" smtClean="0"/>
          </a:p>
          <a:p>
            <a:r>
              <a:rPr lang="en-US" dirty="0"/>
              <a:t>Osmosis Lab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3" name="Picture 2" descr="animal_ce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667" y="3965448"/>
            <a:ext cx="2528333" cy="2511552"/>
          </a:xfrm>
          <a:prstGeom prst="rect">
            <a:avLst/>
          </a:prstGeom>
        </p:spPr>
      </p:pic>
      <p:pic>
        <p:nvPicPr>
          <p:cNvPr id="4" name="Picture 3" descr="bacteria_cel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50129"/>
            <a:ext cx="2298700" cy="2955471"/>
          </a:xfrm>
          <a:prstGeom prst="rect">
            <a:avLst/>
          </a:prstGeom>
        </p:spPr>
      </p:pic>
      <p:pic>
        <p:nvPicPr>
          <p:cNvPr id="5" name="Picture 4" descr="plant_cel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172" y="3733800"/>
            <a:ext cx="2967228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16391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4A7764"/>
      </a:hlink>
      <a:folHlink>
        <a:srgbClr val="4A7764"/>
      </a:folHlink>
    </a:clrScheme>
    <a:fontScheme name="Blank Presentation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5181</TotalTime>
  <Words>369</Words>
  <Application>Microsoft Macintosh PowerPoint</Application>
  <PresentationFormat>On-screen Show (4:3)</PresentationFormat>
  <Paragraphs>80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Blank Presentation</vt:lpstr>
      <vt:lpstr>Bio 100L: My experience teaching a fully online lab science class at NAU</vt:lpstr>
      <vt:lpstr>Origins?</vt:lpstr>
      <vt:lpstr>Labs are Active Learning</vt:lpstr>
      <vt:lpstr>Online Learning?</vt:lpstr>
      <vt:lpstr>Active Learning</vt:lpstr>
      <vt:lpstr>Let’s take a look…</vt:lpstr>
      <vt:lpstr>Principles of Science</vt:lpstr>
      <vt:lpstr>Biochemistry</vt:lpstr>
      <vt:lpstr>Cell Biology</vt:lpstr>
      <vt:lpstr>Genetics</vt:lpstr>
      <vt:lpstr>Physiology</vt:lpstr>
      <vt:lpstr>Evolution</vt:lpstr>
      <vt:lpstr>Ecology/Biodiversity</vt:lpstr>
      <vt:lpstr>A good online class should be…</vt:lpstr>
      <vt:lpstr>Resources</vt:lpstr>
    </vt:vector>
  </TitlesOfParts>
  <Company>Jacob Weien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Jacob Weien</dc:creator>
  <cp:lastModifiedBy>Larry MacPhee</cp:lastModifiedBy>
  <cp:revision>560</cp:revision>
  <dcterms:created xsi:type="dcterms:W3CDTF">2005-10-04T22:38:12Z</dcterms:created>
  <dcterms:modified xsi:type="dcterms:W3CDTF">2013-11-07T18:52:10Z</dcterms:modified>
</cp:coreProperties>
</file>